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6" r:id="rId2"/>
    <p:sldId id="4115" r:id="rId3"/>
    <p:sldId id="4191" r:id="rId4"/>
    <p:sldId id="4170" r:id="rId5"/>
    <p:sldId id="4192" r:id="rId6"/>
    <p:sldId id="4197" r:id="rId7"/>
    <p:sldId id="4196" r:id="rId8"/>
    <p:sldId id="4178" r:id="rId9"/>
    <p:sldId id="4198" r:id="rId10"/>
    <p:sldId id="4199" r:id="rId11"/>
    <p:sldId id="4200" r:id="rId12"/>
    <p:sldId id="4202" r:id="rId13"/>
    <p:sldId id="4204" r:id="rId14"/>
    <p:sldId id="4201" r:id="rId15"/>
    <p:sldId id="4203" r:id="rId16"/>
    <p:sldId id="4205" r:id="rId17"/>
    <p:sldId id="414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7D5"/>
    <a:srgbClr val="2B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517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DEC29-9D0E-4367-9736-9D7222D3A3FF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04E77-FA4F-473C-9F73-97585BDDE5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55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34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728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18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98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6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47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20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23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41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79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40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28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7669A-7B47-C040-8E8A-D4FC829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124D3E-BCA6-8142-94F4-9F31EEBF3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38F5F-8F88-114E-A978-CFCFEF4C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B816A-0D4A-6D49-BCDE-96B1C0AC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D6DF8-E347-3945-8576-4A519AC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91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80711-B92A-634D-AF67-F0A42A3A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5ED88-4E1B-B540-856E-D873A6990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976CD-7E5A-D945-8929-D6C9416E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D74AC-00AD-4345-A5C5-CDE9735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F864D-A0B8-AF40-9865-20436F59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18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98A61-107A-F247-9742-D15DC978A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BB330-53F4-6040-AD76-0F154567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8D7D4-21E8-3743-AC9C-F2934731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7ABD50-9A1C-1B40-8876-6C0BDC43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25E68-DE97-EC4B-9CD9-9B2D398F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11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0668B-52DB-6D4E-A2D3-9A73A4A7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AA99E-4F7E-8A43-A8A3-9C79A4E10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94FE5-ED00-3A45-A8DB-F0600219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D984-5559-BD44-94CB-E3DA98A0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23821-0BEB-ED4E-BD02-7AC2FE85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15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C4193-EF0D-1741-AF27-8C717F49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242BF-D61C-3D4F-86D7-1FE7D2A18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B2B23-1210-5443-8EB9-E1173CC9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D9E61-1EAF-EC46-A180-42BC3CF3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7DA1D-2FFE-084F-80FD-757DCEF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31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DDEE8-5172-A24E-86C1-16D821FA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C1749-68A1-5E44-97FE-BA46244DF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521C2-B233-D64B-B096-D281B5D3C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8ADCE6-9212-3A45-A924-53FC01CA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2D48E-21DF-DF41-8A41-1CA6F345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E9A80-6B9B-6541-927F-D5C7FA0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32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60592-1D5C-9948-B4DC-710E75F8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D2501-66CF-5345-92F9-B5222E2D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7B012E-04B8-4843-913C-083E8BB21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C2016F-032B-F14F-8EF4-79820D2F4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7B4FC2-343D-1A45-B043-1DC3A85AE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F10911-FC10-1D41-9259-8123E7D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CF0009-028F-6545-BF73-B0B0106E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F02E5C-EFCF-AB46-B10A-DB824140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90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41B72-26A2-9A49-BD37-CC701138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8F1852-BD94-774D-91CC-C5EAE4C2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E307D-A5FA-7944-8AE8-C02ACB7D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89B426-219E-894F-B8C3-EEB88A28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7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35862-DD75-E94B-A492-794A64BA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58774D-7441-EF4A-8E8A-B257083D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96BA9-8624-4C4A-8497-38D162FA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74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917BE-A9FA-234E-B427-31B7159F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9FBE3-2D7A-1546-9E8A-2C104D40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A05273-4E7B-4343-ADB0-D57396662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EB9BBE-1E3F-7F48-98E4-25F9C68F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D42A02-96DB-E84E-8141-3719E8A1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3E5FA-FB54-2041-8E63-931A2201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31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E6D5-9555-5F4F-B991-E5D3FAAD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84096-E12E-1647-94DD-30A80FB45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D65EDC-C71D-0A40-B832-B5662AE5D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0081BC-ED90-454A-B52D-2B5EC3A0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161DE-A539-DE45-9D59-3388559C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6D317-B884-9C43-94D1-2CE6C58E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2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0E120-FC16-7943-BDB3-9AFD3987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D99E2-471B-6A4B-A0E2-41B8C535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FD39E-0D18-844E-B22C-06A556833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72DA-D5CE-A446-9C8D-1215FF0C4978}" type="datetimeFigureOut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66EAA-4092-BA41-9EA9-3F1A9EA62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2A42E-DD6B-6E49-B806-71EF1556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95088-855F-0E4A-BB40-608E3F6ECD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85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961FF-7A7F-1742-917E-2434C75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496" y="0"/>
            <a:ext cx="12606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2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联邦学习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 (DP)的严格定义">
            <a:extLst>
              <a:ext uri="{FF2B5EF4-FFF2-40B4-BE49-F238E27FC236}">
                <a16:creationId xmlns:a16="http://schemas.microsoft.com/office/drawing/2014/main" id="{95CE6AAC-50A9-4D0A-97A3-C401A052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1" y="1477624"/>
            <a:ext cx="9931497" cy="220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86BEC6-9080-4E75-B2B9-2237DBF788D6}"/>
              </a:ext>
            </a:extLst>
          </p:cNvPr>
          <p:cNvSpPr/>
          <p:nvPr/>
        </p:nvSpPr>
        <p:spPr>
          <a:xfrm>
            <a:off x="575749" y="4079797"/>
            <a:ext cx="10334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000" spc="-10" dirty="0">
                <a:latin typeface="Calibri"/>
                <a:cs typeface="Calibri"/>
              </a:rPr>
              <a:t>对两个相近的分布（汉明距离为</a:t>
            </a:r>
            <a:r>
              <a:rPr lang="en-US" altLang="zh-CN" sz="2000" spc="-10" dirty="0">
                <a:latin typeface="Calibri"/>
                <a:cs typeface="Calibri"/>
              </a:rPr>
              <a:t>1</a:t>
            </a:r>
            <a:r>
              <a:rPr lang="zh-CN" altLang="en-US" sz="2000" spc="-10" dirty="0">
                <a:latin typeface="Calibri"/>
                <a:cs typeface="Calibri"/>
              </a:rPr>
              <a:t>），</a:t>
            </a:r>
            <a:r>
              <a:rPr lang="en-US" altLang="zh-CN" sz="2000" spc="-10" dirty="0">
                <a:latin typeface="Calibri"/>
                <a:cs typeface="Calibri"/>
              </a:rPr>
              <a:t>Y</a:t>
            </a:r>
            <a:r>
              <a:rPr lang="zh-CN" altLang="en-US" sz="2000" spc="-10" dirty="0">
                <a:latin typeface="Calibri"/>
                <a:cs typeface="Calibri"/>
              </a:rPr>
              <a:t>和</a:t>
            </a:r>
            <a:r>
              <a:rPr lang="en-US" altLang="zh-CN" sz="2000" spc="-10" dirty="0">
                <a:latin typeface="Calibri"/>
                <a:cs typeface="Calibri"/>
              </a:rPr>
              <a:t>Z</a:t>
            </a:r>
            <a:r>
              <a:rPr lang="zh-CN" altLang="en-US" sz="2000" spc="-10" dirty="0">
                <a:latin typeface="Calibri"/>
                <a:cs typeface="Calibri"/>
              </a:rPr>
              <a:t>，应使得他们的输出集合足够接近，即</a:t>
            </a:r>
            <a:r>
              <a:rPr lang="en-US" altLang="zh-CN" sz="2000" spc="-10" dirty="0">
                <a:latin typeface="Calibri"/>
                <a:cs typeface="Calibri"/>
              </a:rPr>
              <a:t>KL</a:t>
            </a:r>
            <a:r>
              <a:rPr lang="zh-CN" altLang="en-US" sz="2000" spc="-10" dirty="0">
                <a:latin typeface="Calibri"/>
                <a:cs typeface="Calibri"/>
              </a:rPr>
              <a:t>散度最大应小于</a:t>
            </a:r>
            <a:r>
              <a:rPr lang="en-US" altLang="zh-CN" sz="2000" spc="-10" dirty="0">
                <a:latin typeface="Calibri"/>
                <a:cs typeface="Calibri"/>
              </a:rPr>
              <a:t>epsilon</a:t>
            </a:r>
          </a:p>
        </p:txBody>
      </p:sp>
      <p:pic>
        <p:nvPicPr>
          <p:cNvPr id="11" name="Picture 4" descr="https://pic4.zhimg.com/80/v2-68cc85e20633eebd85e45b7903152fa3_720w.png">
            <a:extLst>
              <a:ext uri="{FF2B5EF4-FFF2-40B4-BE49-F238E27FC236}">
                <a16:creationId xmlns:a16="http://schemas.microsoft.com/office/drawing/2014/main" id="{8BC8266D-C29B-4310-BA3C-5F88D032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21" y="4875377"/>
            <a:ext cx="8491075" cy="7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10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17DDD55-1B7B-44EE-A000-F12DBC062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62" y="1477624"/>
            <a:ext cx="9384977" cy="43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4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E30DC55-93D6-43BD-8EF2-B68D3E3E1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9" y="1269505"/>
            <a:ext cx="11261005" cy="45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</a:t>
            </a:r>
            <a:r>
              <a:rPr lang="en-US" altLang="zh-CN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 + DP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4755CC3-AE15-46B3-BA30-3D01EF34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34" y="2654425"/>
            <a:ext cx="7254726" cy="3189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D0215B-611D-489C-BE37-6C820D58A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247" y="1580225"/>
            <a:ext cx="6683567" cy="4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6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Fedmd-dp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70F0B06-8590-4B0E-90E1-EE3B9AC2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" y="1353336"/>
            <a:ext cx="11918093" cy="4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Fedmd-dp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4B0C8AE-9BAC-4F48-85B6-FBECF9CD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8" y="1966080"/>
            <a:ext cx="5495925" cy="3209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775AF4-CF30-4203-A5CE-EA7AF229D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898" y="1151227"/>
            <a:ext cx="5257801" cy="48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7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Fedmd-dp</a:t>
            </a:r>
            <a:endParaRPr lang="zh-CN" altLang="en-US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CE1E34D-0C9F-4F61-9619-77C992C0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34" y="1222013"/>
            <a:ext cx="8421210" cy="18455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8EB097-6ADE-4B3B-88B7-C6679217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674" y="2950720"/>
            <a:ext cx="8175770" cy="32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91B292-2DA6-4DE1-9B88-25AA4063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49"/>
            <a:ext cx="12192000" cy="663225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6298CE8-4683-4308-BB8D-05326969F091}"/>
              </a:ext>
            </a:extLst>
          </p:cNvPr>
          <p:cNvSpPr txBox="1">
            <a:spLocks/>
          </p:cNvSpPr>
          <p:nvPr/>
        </p:nvSpPr>
        <p:spPr>
          <a:xfrm>
            <a:off x="2241549" y="1497863"/>
            <a:ext cx="83591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900" b="1" dirty="0">
                <a:solidFill>
                  <a:srgbClr val="6FC7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4900" b="1" dirty="0">
                <a:solidFill>
                  <a:srgbClr val="6FC7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hanks</a:t>
            </a:r>
            <a:endParaRPr lang="en-US" sz="4900" b="1" dirty="0">
              <a:solidFill>
                <a:srgbClr val="6FC7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564195A-F0BD-4EA8-963A-36AD15B031A1}"/>
              </a:ext>
            </a:extLst>
          </p:cNvPr>
          <p:cNvSpPr txBox="1">
            <a:spLocks/>
          </p:cNvSpPr>
          <p:nvPr/>
        </p:nvSpPr>
        <p:spPr>
          <a:xfrm>
            <a:off x="2404109" y="2270023"/>
            <a:ext cx="8196580" cy="163121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1430" indent="0" algn="r">
              <a:lnSpc>
                <a:spcPct val="100000"/>
              </a:lnSpc>
              <a:spcBef>
                <a:spcPts val="1980"/>
              </a:spcBef>
              <a:buNone/>
            </a:pPr>
            <a:endParaRPr lang="en-US" sz="2500" spc="-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11430" indent="0" algn="ctr">
              <a:lnSpc>
                <a:spcPct val="100000"/>
              </a:lnSpc>
              <a:spcBef>
                <a:spcPts val="1980"/>
              </a:spcBef>
              <a:buNone/>
            </a:pPr>
            <a:r>
              <a:rPr lang="en-US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Xinnan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2589" marR="1894205" indent="0" algn="ctr">
              <a:lnSpc>
                <a:spcPct val="100000"/>
              </a:lnSpc>
              <a:buNone/>
            </a:pPr>
            <a:r>
              <a:rPr lang="en-US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ARClab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Zhejiang</a:t>
            </a:r>
            <a:r>
              <a:rPr lang="zh-CN" alt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en-US" sz="2500" spc="-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91B292-2DA6-4DE1-9B88-25AA4063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49"/>
            <a:ext cx="12192000" cy="663225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6298CE8-4683-4308-BB8D-05326969F091}"/>
              </a:ext>
            </a:extLst>
          </p:cNvPr>
          <p:cNvSpPr txBox="1">
            <a:spLocks/>
          </p:cNvSpPr>
          <p:nvPr/>
        </p:nvSpPr>
        <p:spPr>
          <a:xfrm>
            <a:off x="1612900" y="1055508"/>
            <a:ext cx="9644380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4900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federated model distillation with noise-free differential privacy</a:t>
            </a:r>
            <a:endParaRPr lang="en-US" sz="4900" b="1" dirty="0">
              <a:solidFill>
                <a:srgbClr val="6FC7D5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564195A-F0BD-4EA8-963A-36AD15B031A1}"/>
              </a:ext>
            </a:extLst>
          </p:cNvPr>
          <p:cNvSpPr txBox="1">
            <a:spLocks/>
          </p:cNvSpPr>
          <p:nvPr/>
        </p:nvSpPr>
        <p:spPr>
          <a:xfrm>
            <a:off x="2404109" y="2270023"/>
            <a:ext cx="8196580" cy="212878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1430" indent="0" algn="r">
              <a:lnSpc>
                <a:spcPct val="100000"/>
              </a:lnSpc>
              <a:spcBef>
                <a:spcPts val="1980"/>
              </a:spcBef>
              <a:buNone/>
            </a:pPr>
            <a:endParaRPr lang="en-US" sz="2500" spc="-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11430" indent="0" algn="ctr">
              <a:lnSpc>
                <a:spcPct val="100000"/>
              </a:lnSpc>
              <a:spcBef>
                <a:spcPts val="1980"/>
              </a:spcBef>
              <a:buNone/>
            </a:pPr>
            <a:r>
              <a:rPr lang="en-US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Xinnan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2589" marR="1894205" indent="0" algn="ctr">
              <a:lnSpc>
                <a:spcPct val="100000"/>
              </a:lnSpc>
              <a:buNone/>
            </a:pPr>
            <a:r>
              <a:rPr lang="en-US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</a:t>
            </a:r>
            <a:r>
              <a:rPr lang="en-US" sz="2500" spc="-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Zhejiang</a:t>
            </a:r>
            <a:r>
              <a:rPr lang="zh-CN" alt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en-US" sz="2500" spc="-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72589" marR="1894205" indent="0" algn="ctr">
              <a:lnSpc>
                <a:spcPct val="100000"/>
              </a:lnSpc>
              <a:buNone/>
            </a:pP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</a:t>
            </a:r>
            <a:r>
              <a:rPr lang="en-US" altLang="zh-CN" sz="2500" spc="-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5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中心化机器学习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234A8CD-DED3-4EA8-A814-81419555C3EB}"/>
              </a:ext>
            </a:extLst>
          </p:cNvPr>
          <p:cNvGrpSpPr/>
          <p:nvPr/>
        </p:nvGrpSpPr>
        <p:grpSpPr>
          <a:xfrm>
            <a:off x="2333807" y="4407238"/>
            <a:ext cx="809976" cy="1437709"/>
            <a:chOff x="2333807" y="3828501"/>
            <a:chExt cx="809976" cy="1437709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FC0299D4-FCF0-41CA-8036-2E9A04F5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807" y="3828501"/>
              <a:ext cx="809976" cy="1437709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D64D35B-114A-4893-B6FF-9AB12CB842F7}"/>
                </a:ext>
              </a:extLst>
            </p:cNvPr>
            <p:cNvSpPr/>
            <p:nvPr/>
          </p:nvSpPr>
          <p:spPr>
            <a:xfrm>
              <a:off x="2403835" y="4072379"/>
              <a:ext cx="622169" cy="92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</a:t>
              </a:r>
              <a:endParaRPr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6A503F-58D3-4DAC-99DE-014380668A71}"/>
              </a:ext>
            </a:extLst>
          </p:cNvPr>
          <p:cNvGrpSpPr/>
          <p:nvPr/>
        </p:nvGrpSpPr>
        <p:grpSpPr>
          <a:xfrm>
            <a:off x="4662227" y="4407238"/>
            <a:ext cx="809976" cy="1437709"/>
            <a:chOff x="2333807" y="3828501"/>
            <a:chExt cx="809976" cy="1437709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99D999CF-8BFD-4997-819F-23571F473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807" y="3828501"/>
              <a:ext cx="809976" cy="1437709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478CB45-A8C7-4820-8F04-FEEBCCFC079F}"/>
                </a:ext>
              </a:extLst>
            </p:cNvPr>
            <p:cNvSpPr/>
            <p:nvPr/>
          </p:nvSpPr>
          <p:spPr>
            <a:xfrm>
              <a:off x="2403835" y="4072379"/>
              <a:ext cx="622169" cy="92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2CD3151-5834-453C-AA96-FDF83B90C30C}"/>
              </a:ext>
            </a:extLst>
          </p:cNvPr>
          <p:cNvGrpSpPr/>
          <p:nvPr/>
        </p:nvGrpSpPr>
        <p:grpSpPr>
          <a:xfrm>
            <a:off x="6962367" y="4407238"/>
            <a:ext cx="809976" cy="1437709"/>
            <a:chOff x="2333807" y="3828501"/>
            <a:chExt cx="809976" cy="1437709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B60FCEF8-288E-4537-8CF5-9B193615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807" y="3828501"/>
              <a:ext cx="809976" cy="1437709"/>
            </a:xfrm>
            <a:prstGeom prst="rect">
              <a:avLst/>
            </a:prstGeom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39E0C6F-BCAF-422E-A1AD-C827AE926F76}"/>
                </a:ext>
              </a:extLst>
            </p:cNvPr>
            <p:cNvSpPr/>
            <p:nvPr/>
          </p:nvSpPr>
          <p:spPr>
            <a:xfrm>
              <a:off x="2403835" y="4072379"/>
              <a:ext cx="622169" cy="92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CF0D5E8-D209-4904-8F70-C3F60B4A3FEA}"/>
              </a:ext>
            </a:extLst>
          </p:cNvPr>
          <p:cNvGrpSpPr/>
          <p:nvPr/>
        </p:nvGrpSpPr>
        <p:grpSpPr>
          <a:xfrm>
            <a:off x="9158813" y="4407238"/>
            <a:ext cx="809976" cy="1437709"/>
            <a:chOff x="2333807" y="3828501"/>
            <a:chExt cx="809976" cy="1437709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2C0000FC-BD6F-4D76-9F6E-A6EA5C405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807" y="3828501"/>
              <a:ext cx="809976" cy="1437709"/>
            </a:xfrm>
            <a:prstGeom prst="rect">
              <a:avLst/>
            </a:prstGeom>
          </p:spPr>
        </p:pic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411C37A-A4CE-4714-96C3-58805929285E}"/>
                </a:ext>
              </a:extLst>
            </p:cNvPr>
            <p:cNvSpPr/>
            <p:nvPr/>
          </p:nvSpPr>
          <p:spPr>
            <a:xfrm>
              <a:off x="2403835" y="4072379"/>
              <a:ext cx="622169" cy="92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5" name="Picture 2" descr="服务器| 三星半导体在中国网站">
            <a:extLst>
              <a:ext uri="{FF2B5EF4-FFF2-40B4-BE49-F238E27FC236}">
                <a16:creationId xmlns:a16="http://schemas.microsoft.com/office/drawing/2014/main" id="{F6F55074-1E8D-415D-A0A3-C777A2DE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69" y="1556524"/>
            <a:ext cx="2607824" cy="166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2651BB5-BB02-430B-B3B7-5EE225F81F10}"/>
              </a:ext>
            </a:extLst>
          </p:cNvPr>
          <p:cNvCxnSpPr>
            <a:stCxn id="54" idx="0"/>
          </p:cNvCxnSpPr>
          <p:nvPr/>
        </p:nvCxnSpPr>
        <p:spPr>
          <a:xfrm flipV="1">
            <a:off x="2738795" y="2888304"/>
            <a:ext cx="3350920" cy="15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35002FB-3B03-4016-B928-ED6C22ED4BD4}"/>
              </a:ext>
            </a:extLst>
          </p:cNvPr>
          <p:cNvCxnSpPr>
            <a:stCxn id="57" idx="0"/>
          </p:cNvCxnSpPr>
          <p:nvPr/>
        </p:nvCxnSpPr>
        <p:spPr>
          <a:xfrm flipV="1">
            <a:off x="5067215" y="2897731"/>
            <a:ext cx="1022500" cy="1509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2B24F46-335B-439C-A27A-3387377AE7DA}"/>
              </a:ext>
            </a:extLst>
          </p:cNvPr>
          <p:cNvCxnSpPr>
            <a:stCxn id="60" idx="0"/>
          </p:cNvCxnSpPr>
          <p:nvPr/>
        </p:nvCxnSpPr>
        <p:spPr>
          <a:xfrm flipH="1" flipV="1">
            <a:off x="6108569" y="2907158"/>
            <a:ext cx="1258786" cy="1500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34FC6E0-E8E0-48D5-AE51-341CF0E86EEB}"/>
              </a:ext>
            </a:extLst>
          </p:cNvPr>
          <p:cNvCxnSpPr>
            <a:stCxn id="63" idx="0"/>
          </p:cNvCxnSpPr>
          <p:nvPr/>
        </p:nvCxnSpPr>
        <p:spPr>
          <a:xfrm flipH="1" flipV="1">
            <a:off x="6117996" y="2907158"/>
            <a:ext cx="3445805" cy="1500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7C38BE6B-3CEE-458F-ABB1-9AA3A69FDC9E}"/>
              </a:ext>
            </a:extLst>
          </p:cNvPr>
          <p:cNvSpPr/>
          <p:nvPr/>
        </p:nvSpPr>
        <p:spPr>
          <a:xfrm>
            <a:off x="8436990" y="3161680"/>
            <a:ext cx="1564849" cy="6504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data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CA27351B-EE16-4DA1-915D-7A666C399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96" y="1662819"/>
            <a:ext cx="1338607" cy="1893661"/>
          </a:xfrm>
          <a:prstGeom prst="rect">
            <a:avLst/>
          </a:prstGeom>
        </p:spPr>
      </p:pic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EA059FB9-C84A-4E03-9796-414F037C78FA}"/>
              </a:ext>
            </a:extLst>
          </p:cNvPr>
          <p:cNvCxnSpPr>
            <a:cxnSpLocks/>
          </p:cNvCxnSpPr>
          <p:nvPr/>
        </p:nvCxnSpPr>
        <p:spPr>
          <a:xfrm flipV="1">
            <a:off x="2912882" y="2322696"/>
            <a:ext cx="2243580" cy="207389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D3EB9484-F681-4B22-B337-FB201A56A6BE}"/>
              </a:ext>
            </a:extLst>
          </p:cNvPr>
          <p:cNvSpPr/>
          <p:nvPr/>
        </p:nvSpPr>
        <p:spPr>
          <a:xfrm>
            <a:off x="5354424" y="931465"/>
            <a:ext cx="1544393" cy="6250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Data Center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4" name="流程图: 可选过程 73">
            <a:extLst>
              <a:ext uri="{FF2B5EF4-FFF2-40B4-BE49-F238E27FC236}">
                <a16:creationId xmlns:a16="http://schemas.microsoft.com/office/drawing/2014/main" id="{4A79D16B-507A-4F7A-AF53-2754CFBFFFC0}"/>
              </a:ext>
            </a:extLst>
          </p:cNvPr>
          <p:cNvSpPr/>
          <p:nvPr/>
        </p:nvSpPr>
        <p:spPr>
          <a:xfrm>
            <a:off x="7164371" y="1521417"/>
            <a:ext cx="2460395" cy="1376314"/>
          </a:xfrm>
          <a:prstGeom prst="flowChartAlternateProcess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8ED17EFC-9A66-4014-93FB-65E4B62C3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5" t="17618" r="12213" b="21403"/>
          <a:stretch/>
        </p:blipFill>
        <p:spPr>
          <a:xfrm>
            <a:off x="7268067" y="1653393"/>
            <a:ext cx="876692" cy="1199005"/>
          </a:xfrm>
          <a:prstGeom prst="rect">
            <a:avLst/>
          </a:prstGeom>
        </p:spPr>
      </p:pic>
      <p:sp>
        <p:nvSpPr>
          <p:cNvPr id="76" name="流程图: 磁盘 75">
            <a:extLst>
              <a:ext uri="{FF2B5EF4-FFF2-40B4-BE49-F238E27FC236}">
                <a16:creationId xmlns:a16="http://schemas.microsoft.com/office/drawing/2014/main" id="{3596DAD6-F493-40FD-8690-A952E44513A1}"/>
              </a:ext>
            </a:extLst>
          </p:cNvPr>
          <p:cNvSpPr/>
          <p:nvPr/>
        </p:nvSpPr>
        <p:spPr>
          <a:xfrm>
            <a:off x="8342722" y="1813648"/>
            <a:ext cx="1159497" cy="82955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data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7280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隐私和挑战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97A2B6-FE13-4C9D-A189-AF6440877E9B}"/>
              </a:ext>
            </a:extLst>
          </p:cNvPr>
          <p:cNvGrpSpPr/>
          <p:nvPr/>
        </p:nvGrpSpPr>
        <p:grpSpPr>
          <a:xfrm>
            <a:off x="2120936" y="971442"/>
            <a:ext cx="7422559" cy="1012363"/>
            <a:chOff x="1636051" y="1452885"/>
            <a:chExt cx="7979288" cy="108829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B7D7E93-B6AE-4CFD-A0BC-BD6E4113F495}"/>
                </a:ext>
              </a:extLst>
            </p:cNvPr>
            <p:cNvSpPr/>
            <p:nvPr/>
          </p:nvSpPr>
          <p:spPr>
            <a:xfrm>
              <a:off x="2507530" y="1574276"/>
              <a:ext cx="7107809" cy="7200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光黑体_CNKI" panose="02000500000000000000" pitchFamily="2" charset="-122"/>
                  <a:ea typeface="华光黑体_CNKI" panose="02000500000000000000" pitchFamily="2" charset="-122"/>
                </a:rPr>
                <a:t>数据孤岛：不同单位、不同部门数据分裂</a:t>
              </a:r>
            </a:p>
          </p:txBody>
        </p:sp>
        <p:pic>
          <p:nvPicPr>
            <p:cNvPr id="17" name="图片占位符 10">
              <a:extLst>
                <a:ext uri="{FF2B5EF4-FFF2-40B4-BE49-F238E27FC236}">
                  <a16:creationId xmlns:a16="http://schemas.microsoft.com/office/drawing/2014/main" id="{937B47CF-811F-4151-9E23-38EECFAD5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636051" y="1452885"/>
              <a:ext cx="1088295" cy="1088295"/>
            </a:xfrm>
            <a:custGeom>
              <a:avLst/>
              <a:gdLst>
                <a:gd name="connsiteX0" fmla="*/ 897241 w 4999205"/>
                <a:gd name="connsiteY0" fmla="*/ 349012 h 2498048"/>
                <a:gd name="connsiteX1" fmla="*/ 1794482 w 4999205"/>
                <a:gd name="connsiteY1" fmla="*/ 1246253 h 2498048"/>
                <a:gd name="connsiteX2" fmla="*/ 897241 w 4999205"/>
                <a:gd name="connsiteY2" fmla="*/ 2143494 h 2498048"/>
                <a:gd name="connsiteX3" fmla="*/ 0 w 4999205"/>
                <a:gd name="connsiteY3" fmla="*/ 1246253 h 2498048"/>
                <a:gd name="connsiteX4" fmla="*/ 897241 w 4999205"/>
                <a:gd name="connsiteY4" fmla="*/ 349012 h 2498048"/>
                <a:gd name="connsiteX5" fmla="*/ 3750181 w 4999205"/>
                <a:gd name="connsiteY5" fmla="*/ 0 h 2498048"/>
                <a:gd name="connsiteX6" fmla="*/ 4277993 w 4999205"/>
                <a:gd name="connsiteY6" fmla="*/ 218627 h 2498048"/>
                <a:gd name="connsiteX7" fmla="*/ 4780578 w 4999205"/>
                <a:gd name="connsiteY7" fmla="*/ 721212 h 2498048"/>
                <a:gd name="connsiteX8" fmla="*/ 4780578 w 4999205"/>
                <a:gd name="connsiteY8" fmla="*/ 1776836 h 2498048"/>
                <a:gd name="connsiteX9" fmla="*/ 4277993 w 4999205"/>
                <a:gd name="connsiteY9" fmla="*/ 2279421 h 2498048"/>
                <a:gd name="connsiteX10" fmla="*/ 3222369 w 4999205"/>
                <a:gd name="connsiteY10" fmla="*/ 2279421 h 2498048"/>
                <a:gd name="connsiteX11" fmla="*/ 2719785 w 4999205"/>
                <a:gd name="connsiteY11" fmla="*/ 1776836 h 2498048"/>
                <a:gd name="connsiteX12" fmla="*/ 2719785 w 4999205"/>
                <a:gd name="connsiteY12" fmla="*/ 721212 h 2498048"/>
                <a:gd name="connsiteX13" fmla="*/ 3222369 w 4999205"/>
                <a:gd name="connsiteY13" fmla="*/ 218627 h 2498048"/>
                <a:gd name="connsiteX14" fmla="*/ 3750181 w 4999205"/>
                <a:gd name="connsiteY14" fmla="*/ 0 h 2498048"/>
                <a:gd name="connsiteX0" fmla="*/ 24941 w 5024146"/>
                <a:gd name="connsiteY0" fmla="*/ 1246253 h 2498048"/>
                <a:gd name="connsiteX1" fmla="*/ 1819423 w 5024146"/>
                <a:gd name="connsiteY1" fmla="*/ 1246253 h 2498048"/>
                <a:gd name="connsiteX2" fmla="*/ 922182 w 5024146"/>
                <a:gd name="connsiteY2" fmla="*/ 2143494 h 2498048"/>
                <a:gd name="connsiteX3" fmla="*/ 24941 w 5024146"/>
                <a:gd name="connsiteY3" fmla="*/ 1246253 h 2498048"/>
                <a:gd name="connsiteX4" fmla="*/ 3775122 w 5024146"/>
                <a:gd name="connsiteY4" fmla="*/ 0 h 2498048"/>
                <a:gd name="connsiteX5" fmla="*/ 4302934 w 5024146"/>
                <a:gd name="connsiteY5" fmla="*/ 218627 h 2498048"/>
                <a:gd name="connsiteX6" fmla="*/ 4805519 w 5024146"/>
                <a:gd name="connsiteY6" fmla="*/ 721212 h 2498048"/>
                <a:gd name="connsiteX7" fmla="*/ 4805519 w 5024146"/>
                <a:gd name="connsiteY7" fmla="*/ 1776836 h 2498048"/>
                <a:gd name="connsiteX8" fmla="*/ 4302934 w 5024146"/>
                <a:gd name="connsiteY8" fmla="*/ 2279421 h 2498048"/>
                <a:gd name="connsiteX9" fmla="*/ 3247310 w 5024146"/>
                <a:gd name="connsiteY9" fmla="*/ 2279421 h 2498048"/>
                <a:gd name="connsiteX10" fmla="*/ 2744726 w 5024146"/>
                <a:gd name="connsiteY10" fmla="*/ 1776836 h 2498048"/>
                <a:gd name="connsiteX11" fmla="*/ 2744726 w 5024146"/>
                <a:gd name="connsiteY11" fmla="*/ 721212 h 2498048"/>
                <a:gd name="connsiteX12" fmla="*/ 3247310 w 5024146"/>
                <a:gd name="connsiteY12" fmla="*/ 218627 h 2498048"/>
                <a:gd name="connsiteX13" fmla="*/ 3775122 w 5024146"/>
                <a:gd name="connsiteY13" fmla="*/ 0 h 2498048"/>
                <a:gd name="connsiteX0" fmla="*/ 24941 w 5024146"/>
                <a:gd name="connsiteY0" fmla="*/ 1246253 h 2498048"/>
                <a:gd name="connsiteX1" fmla="*/ 922182 w 5024146"/>
                <a:gd name="connsiteY1" fmla="*/ 2143494 h 2498048"/>
                <a:gd name="connsiteX2" fmla="*/ 24941 w 5024146"/>
                <a:gd name="connsiteY2" fmla="*/ 1246253 h 2498048"/>
                <a:gd name="connsiteX3" fmla="*/ 3775122 w 5024146"/>
                <a:gd name="connsiteY3" fmla="*/ 0 h 2498048"/>
                <a:gd name="connsiteX4" fmla="*/ 4302934 w 5024146"/>
                <a:gd name="connsiteY4" fmla="*/ 218627 h 2498048"/>
                <a:gd name="connsiteX5" fmla="*/ 4805519 w 5024146"/>
                <a:gd name="connsiteY5" fmla="*/ 721212 h 2498048"/>
                <a:gd name="connsiteX6" fmla="*/ 4805519 w 5024146"/>
                <a:gd name="connsiteY6" fmla="*/ 1776836 h 2498048"/>
                <a:gd name="connsiteX7" fmla="*/ 4302934 w 5024146"/>
                <a:gd name="connsiteY7" fmla="*/ 2279421 h 2498048"/>
                <a:gd name="connsiteX8" fmla="*/ 3247310 w 5024146"/>
                <a:gd name="connsiteY8" fmla="*/ 2279421 h 2498048"/>
                <a:gd name="connsiteX9" fmla="*/ 2744726 w 5024146"/>
                <a:gd name="connsiteY9" fmla="*/ 1776836 h 2498048"/>
                <a:gd name="connsiteX10" fmla="*/ 2744726 w 5024146"/>
                <a:gd name="connsiteY10" fmla="*/ 721212 h 2498048"/>
                <a:gd name="connsiteX11" fmla="*/ 3247310 w 5024146"/>
                <a:gd name="connsiteY11" fmla="*/ 218627 h 2498048"/>
                <a:gd name="connsiteX12" fmla="*/ 3775122 w 5024146"/>
                <a:gd name="connsiteY12" fmla="*/ 0 h 2498048"/>
                <a:gd name="connsiteX0" fmla="*/ 1249024 w 2498048"/>
                <a:gd name="connsiteY0" fmla="*/ 0 h 2498048"/>
                <a:gd name="connsiteX1" fmla="*/ 1776836 w 2498048"/>
                <a:gd name="connsiteY1" fmla="*/ 218627 h 2498048"/>
                <a:gd name="connsiteX2" fmla="*/ 2279421 w 2498048"/>
                <a:gd name="connsiteY2" fmla="*/ 721212 h 2498048"/>
                <a:gd name="connsiteX3" fmla="*/ 2279421 w 2498048"/>
                <a:gd name="connsiteY3" fmla="*/ 1776836 h 2498048"/>
                <a:gd name="connsiteX4" fmla="*/ 1776836 w 2498048"/>
                <a:gd name="connsiteY4" fmla="*/ 2279421 h 2498048"/>
                <a:gd name="connsiteX5" fmla="*/ 721212 w 2498048"/>
                <a:gd name="connsiteY5" fmla="*/ 2279421 h 2498048"/>
                <a:gd name="connsiteX6" fmla="*/ 218628 w 2498048"/>
                <a:gd name="connsiteY6" fmla="*/ 1776836 h 2498048"/>
                <a:gd name="connsiteX7" fmla="*/ 218628 w 2498048"/>
                <a:gd name="connsiteY7" fmla="*/ 721212 h 2498048"/>
                <a:gd name="connsiteX8" fmla="*/ 721212 w 2498048"/>
                <a:gd name="connsiteY8" fmla="*/ 218627 h 2498048"/>
                <a:gd name="connsiteX9" fmla="*/ 1249024 w 2498048"/>
                <a:gd name="connsiteY9" fmla="*/ 0 h 249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8048" h="2498048">
                  <a:moveTo>
                    <a:pt x="1249024" y="0"/>
                  </a:moveTo>
                  <a:cubicBezTo>
                    <a:pt x="1440055" y="0"/>
                    <a:pt x="1631085" y="72876"/>
                    <a:pt x="1776836" y="218627"/>
                  </a:cubicBezTo>
                  <a:lnTo>
                    <a:pt x="2279421" y="721212"/>
                  </a:lnTo>
                  <a:cubicBezTo>
                    <a:pt x="2570924" y="1012715"/>
                    <a:pt x="2570924" y="1485334"/>
                    <a:pt x="2279421" y="1776836"/>
                  </a:cubicBezTo>
                  <a:lnTo>
                    <a:pt x="1776836" y="2279421"/>
                  </a:lnTo>
                  <a:cubicBezTo>
                    <a:pt x="1485334" y="2570924"/>
                    <a:pt x="1012715" y="2570924"/>
                    <a:pt x="721212" y="2279421"/>
                  </a:cubicBezTo>
                  <a:lnTo>
                    <a:pt x="218628" y="1776836"/>
                  </a:lnTo>
                  <a:cubicBezTo>
                    <a:pt x="-72875" y="1485334"/>
                    <a:pt x="-72875" y="1012715"/>
                    <a:pt x="218628" y="721212"/>
                  </a:cubicBezTo>
                  <a:lnTo>
                    <a:pt x="721212" y="218627"/>
                  </a:lnTo>
                  <a:cubicBezTo>
                    <a:pt x="866963" y="72876"/>
                    <a:pt x="1057994" y="0"/>
                    <a:pt x="1249024" y="0"/>
                  </a:cubicBezTo>
                  <a:close/>
                </a:path>
              </a:pathLst>
            </a:custGeo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E4D191-6208-4EFD-A4E6-A96AB9D184AF}"/>
              </a:ext>
            </a:extLst>
          </p:cNvPr>
          <p:cNvGrpSpPr/>
          <p:nvPr/>
        </p:nvGrpSpPr>
        <p:grpSpPr>
          <a:xfrm>
            <a:off x="730139" y="1983805"/>
            <a:ext cx="7150913" cy="1011344"/>
            <a:chOff x="1824377" y="1443248"/>
            <a:chExt cx="7687267" cy="108720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8EDD2E1-8B4C-4460-9225-EF3539ED0B98}"/>
                </a:ext>
              </a:extLst>
            </p:cNvPr>
            <p:cNvSpPr/>
            <p:nvPr/>
          </p:nvSpPr>
          <p:spPr>
            <a:xfrm>
              <a:off x="2507530" y="1574276"/>
              <a:ext cx="7004114" cy="72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光黑体_CNKI" panose="02000500000000000000" pitchFamily="2" charset="-122"/>
                  <a:ea typeface="华光黑体_CNKI" panose="02000500000000000000" pitchFamily="2" charset="-122"/>
                </a:rPr>
                <a:t>数据共享带来巨大价值的同时，也带来了风险</a:t>
              </a:r>
            </a:p>
          </p:txBody>
        </p:sp>
        <p:pic>
          <p:nvPicPr>
            <p:cNvPr id="21" name="图片占位符 10">
              <a:extLst>
                <a:ext uri="{FF2B5EF4-FFF2-40B4-BE49-F238E27FC236}">
                  <a16:creationId xmlns:a16="http://schemas.microsoft.com/office/drawing/2014/main" id="{ED1CDF89-BB71-42C4-B81D-E71C7F660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36" r="21636"/>
            <a:stretch/>
          </p:blipFill>
          <p:spPr>
            <a:xfrm>
              <a:off x="1824377" y="1443248"/>
              <a:ext cx="1087200" cy="1087200"/>
            </a:xfrm>
            <a:custGeom>
              <a:avLst/>
              <a:gdLst>
                <a:gd name="connsiteX0" fmla="*/ 897241 w 4999205"/>
                <a:gd name="connsiteY0" fmla="*/ 349012 h 2498048"/>
                <a:gd name="connsiteX1" fmla="*/ 1794482 w 4999205"/>
                <a:gd name="connsiteY1" fmla="*/ 1246253 h 2498048"/>
                <a:gd name="connsiteX2" fmla="*/ 897241 w 4999205"/>
                <a:gd name="connsiteY2" fmla="*/ 2143494 h 2498048"/>
                <a:gd name="connsiteX3" fmla="*/ 0 w 4999205"/>
                <a:gd name="connsiteY3" fmla="*/ 1246253 h 2498048"/>
                <a:gd name="connsiteX4" fmla="*/ 897241 w 4999205"/>
                <a:gd name="connsiteY4" fmla="*/ 349012 h 2498048"/>
                <a:gd name="connsiteX5" fmla="*/ 3750181 w 4999205"/>
                <a:gd name="connsiteY5" fmla="*/ 0 h 2498048"/>
                <a:gd name="connsiteX6" fmla="*/ 4277993 w 4999205"/>
                <a:gd name="connsiteY6" fmla="*/ 218627 h 2498048"/>
                <a:gd name="connsiteX7" fmla="*/ 4780578 w 4999205"/>
                <a:gd name="connsiteY7" fmla="*/ 721212 h 2498048"/>
                <a:gd name="connsiteX8" fmla="*/ 4780578 w 4999205"/>
                <a:gd name="connsiteY8" fmla="*/ 1776836 h 2498048"/>
                <a:gd name="connsiteX9" fmla="*/ 4277993 w 4999205"/>
                <a:gd name="connsiteY9" fmla="*/ 2279421 h 2498048"/>
                <a:gd name="connsiteX10" fmla="*/ 3222369 w 4999205"/>
                <a:gd name="connsiteY10" fmla="*/ 2279421 h 2498048"/>
                <a:gd name="connsiteX11" fmla="*/ 2719785 w 4999205"/>
                <a:gd name="connsiteY11" fmla="*/ 1776836 h 2498048"/>
                <a:gd name="connsiteX12" fmla="*/ 2719785 w 4999205"/>
                <a:gd name="connsiteY12" fmla="*/ 721212 h 2498048"/>
                <a:gd name="connsiteX13" fmla="*/ 3222369 w 4999205"/>
                <a:gd name="connsiteY13" fmla="*/ 218627 h 2498048"/>
                <a:gd name="connsiteX14" fmla="*/ 3750181 w 4999205"/>
                <a:gd name="connsiteY14" fmla="*/ 0 h 2498048"/>
                <a:gd name="connsiteX0" fmla="*/ 24941 w 5024146"/>
                <a:gd name="connsiteY0" fmla="*/ 1246253 h 2498048"/>
                <a:gd name="connsiteX1" fmla="*/ 1819423 w 5024146"/>
                <a:gd name="connsiteY1" fmla="*/ 1246253 h 2498048"/>
                <a:gd name="connsiteX2" fmla="*/ 922182 w 5024146"/>
                <a:gd name="connsiteY2" fmla="*/ 2143494 h 2498048"/>
                <a:gd name="connsiteX3" fmla="*/ 24941 w 5024146"/>
                <a:gd name="connsiteY3" fmla="*/ 1246253 h 2498048"/>
                <a:gd name="connsiteX4" fmla="*/ 3775122 w 5024146"/>
                <a:gd name="connsiteY4" fmla="*/ 0 h 2498048"/>
                <a:gd name="connsiteX5" fmla="*/ 4302934 w 5024146"/>
                <a:gd name="connsiteY5" fmla="*/ 218627 h 2498048"/>
                <a:gd name="connsiteX6" fmla="*/ 4805519 w 5024146"/>
                <a:gd name="connsiteY6" fmla="*/ 721212 h 2498048"/>
                <a:gd name="connsiteX7" fmla="*/ 4805519 w 5024146"/>
                <a:gd name="connsiteY7" fmla="*/ 1776836 h 2498048"/>
                <a:gd name="connsiteX8" fmla="*/ 4302934 w 5024146"/>
                <a:gd name="connsiteY8" fmla="*/ 2279421 h 2498048"/>
                <a:gd name="connsiteX9" fmla="*/ 3247310 w 5024146"/>
                <a:gd name="connsiteY9" fmla="*/ 2279421 h 2498048"/>
                <a:gd name="connsiteX10" fmla="*/ 2744726 w 5024146"/>
                <a:gd name="connsiteY10" fmla="*/ 1776836 h 2498048"/>
                <a:gd name="connsiteX11" fmla="*/ 2744726 w 5024146"/>
                <a:gd name="connsiteY11" fmla="*/ 721212 h 2498048"/>
                <a:gd name="connsiteX12" fmla="*/ 3247310 w 5024146"/>
                <a:gd name="connsiteY12" fmla="*/ 218627 h 2498048"/>
                <a:gd name="connsiteX13" fmla="*/ 3775122 w 5024146"/>
                <a:gd name="connsiteY13" fmla="*/ 0 h 2498048"/>
                <a:gd name="connsiteX0" fmla="*/ 24941 w 5024146"/>
                <a:gd name="connsiteY0" fmla="*/ 1246253 h 2498048"/>
                <a:gd name="connsiteX1" fmla="*/ 922182 w 5024146"/>
                <a:gd name="connsiteY1" fmla="*/ 2143494 h 2498048"/>
                <a:gd name="connsiteX2" fmla="*/ 24941 w 5024146"/>
                <a:gd name="connsiteY2" fmla="*/ 1246253 h 2498048"/>
                <a:gd name="connsiteX3" fmla="*/ 3775122 w 5024146"/>
                <a:gd name="connsiteY3" fmla="*/ 0 h 2498048"/>
                <a:gd name="connsiteX4" fmla="*/ 4302934 w 5024146"/>
                <a:gd name="connsiteY4" fmla="*/ 218627 h 2498048"/>
                <a:gd name="connsiteX5" fmla="*/ 4805519 w 5024146"/>
                <a:gd name="connsiteY5" fmla="*/ 721212 h 2498048"/>
                <a:gd name="connsiteX6" fmla="*/ 4805519 w 5024146"/>
                <a:gd name="connsiteY6" fmla="*/ 1776836 h 2498048"/>
                <a:gd name="connsiteX7" fmla="*/ 4302934 w 5024146"/>
                <a:gd name="connsiteY7" fmla="*/ 2279421 h 2498048"/>
                <a:gd name="connsiteX8" fmla="*/ 3247310 w 5024146"/>
                <a:gd name="connsiteY8" fmla="*/ 2279421 h 2498048"/>
                <a:gd name="connsiteX9" fmla="*/ 2744726 w 5024146"/>
                <a:gd name="connsiteY9" fmla="*/ 1776836 h 2498048"/>
                <a:gd name="connsiteX10" fmla="*/ 2744726 w 5024146"/>
                <a:gd name="connsiteY10" fmla="*/ 721212 h 2498048"/>
                <a:gd name="connsiteX11" fmla="*/ 3247310 w 5024146"/>
                <a:gd name="connsiteY11" fmla="*/ 218627 h 2498048"/>
                <a:gd name="connsiteX12" fmla="*/ 3775122 w 5024146"/>
                <a:gd name="connsiteY12" fmla="*/ 0 h 2498048"/>
                <a:gd name="connsiteX0" fmla="*/ 1249024 w 2498048"/>
                <a:gd name="connsiteY0" fmla="*/ 0 h 2498048"/>
                <a:gd name="connsiteX1" fmla="*/ 1776836 w 2498048"/>
                <a:gd name="connsiteY1" fmla="*/ 218627 h 2498048"/>
                <a:gd name="connsiteX2" fmla="*/ 2279421 w 2498048"/>
                <a:gd name="connsiteY2" fmla="*/ 721212 h 2498048"/>
                <a:gd name="connsiteX3" fmla="*/ 2279421 w 2498048"/>
                <a:gd name="connsiteY3" fmla="*/ 1776836 h 2498048"/>
                <a:gd name="connsiteX4" fmla="*/ 1776836 w 2498048"/>
                <a:gd name="connsiteY4" fmla="*/ 2279421 h 2498048"/>
                <a:gd name="connsiteX5" fmla="*/ 721212 w 2498048"/>
                <a:gd name="connsiteY5" fmla="*/ 2279421 h 2498048"/>
                <a:gd name="connsiteX6" fmla="*/ 218628 w 2498048"/>
                <a:gd name="connsiteY6" fmla="*/ 1776836 h 2498048"/>
                <a:gd name="connsiteX7" fmla="*/ 218628 w 2498048"/>
                <a:gd name="connsiteY7" fmla="*/ 721212 h 2498048"/>
                <a:gd name="connsiteX8" fmla="*/ 721212 w 2498048"/>
                <a:gd name="connsiteY8" fmla="*/ 218627 h 2498048"/>
                <a:gd name="connsiteX9" fmla="*/ 1249024 w 2498048"/>
                <a:gd name="connsiteY9" fmla="*/ 0 h 249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8048" h="2498048">
                  <a:moveTo>
                    <a:pt x="1249024" y="0"/>
                  </a:moveTo>
                  <a:cubicBezTo>
                    <a:pt x="1440055" y="0"/>
                    <a:pt x="1631085" y="72876"/>
                    <a:pt x="1776836" y="218627"/>
                  </a:cubicBezTo>
                  <a:lnTo>
                    <a:pt x="2279421" y="721212"/>
                  </a:lnTo>
                  <a:cubicBezTo>
                    <a:pt x="2570924" y="1012715"/>
                    <a:pt x="2570924" y="1485334"/>
                    <a:pt x="2279421" y="1776836"/>
                  </a:cubicBezTo>
                  <a:lnTo>
                    <a:pt x="1776836" y="2279421"/>
                  </a:lnTo>
                  <a:cubicBezTo>
                    <a:pt x="1485334" y="2570924"/>
                    <a:pt x="1012715" y="2570924"/>
                    <a:pt x="721212" y="2279421"/>
                  </a:cubicBezTo>
                  <a:lnTo>
                    <a:pt x="218628" y="1776836"/>
                  </a:lnTo>
                  <a:cubicBezTo>
                    <a:pt x="-72875" y="1485334"/>
                    <a:pt x="-72875" y="1012715"/>
                    <a:pt x="218628" y="721212"/>
                  </a:cubicBezTo>
                  <a:lnTo>
                    <a:pt x="721212" y="218627"/>
                  </a:lnTo>
                  <a:cubicBezTo>
                    <a:pt x="866963" y="72876"/>
                    <a:pt x="1057994" y="0"/>
                    <a:pt x="1249024" y="0"/>
                  </a:cubicBezTo>
                  <a:close/>
                </a:path>
              </a:pathLst>
            </a:custGeo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CB51070-7FD1-42A0-BDED-2181DB1EEE86}"/>
              </a:ext>
            </a:extLst>
          </p:cNvPr>
          <p:cNvGrpSpPr/>
          <p:nvPr/>
        </p:nvGrpSpPr>
        <p:grpSpPr>
          <a:xfrm>
            <a:off x="2692239" y="3876581"/>
            <a:ext cx="6185431" cy="2364422"/>
            <a:chOff x="2578373" y="3709200"/>
            <a:chExt cx="7527160" cy="305924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96F4E57-463E-4F7E-8BA5-D57436EB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8373" y="3709200"/>
              <a:ext cx="7527160" cy="30592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8CC88E4-CE89-42C3-B80C-8F8F669E1207}"/>
                </a:ext>
              </a:extLst>
            </p:cNvPr>
            <p:cNvSpPr/>
            <p:nvPr/>
          </p:nvSpPr>
          <p:spPr>
            <a:xfrm>
              <a:off x="5608948" y="3770722"/>
              <a:ext cx="1206631" cy="245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BA9197-2A04-41D5-982B-A0E2BA003082}"/>
              </a:ext>
            </a:extLst>
          </p:cNvPr>
          <p:cNvGrpSpPr/>
          <p:nvPr/>
        </p:nvGrpSpPr>
        <p:grpSpPr>
          <a:xfrm>
            <a:off x="2163340" y="2931591"/>
            <a:ext cx="7380155" cy="1011344"/>
            <a:chOff x="1709917" y="1465464"/>
            <a:chExt cx="7933704" cy="10872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454408CE-DACE-413F-8230-23E8B28E1E41}"/>
                </a:ext>
              </a:extLst>
            </p:cNvPr>
            <p:cNvSpPr/>
            <p:nvPr/>
          </p:nvSpPr>
          <p:spPr>
            <a:xfrm>
              <a:off x="2507531" y="1574276"/>
              <a:ext cx="7136090" cy="720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华光黑体_CNKI" panose="02000500000000000000" pitchFamily="2" charset="-122"/>
                  <a:ea typeface="华光黑体_CNKI" panose="02000500000000000000" pitchFamily="2" charset="-122"/>
                </a:rPr>
                <a:t>GDPR</a:t>
              </a:r>
              <a:r>
                <a:rPr lang="zh-CN" altLang="en-US" dirty="0">
                  <a:solidFill>
                    <a:schemeClr val="tx1"/>
                  </a:solidFill>
                  <a:latin typeface="华光黑体_CNKI" panose="02000500000000000000" pitchFamily="2" charset="-122"/>
                  <a:ea typeface="华光黑体_CNKI" panose="02000500000000000000" pitchFamily="2" charset="-122"/>
                </a:rPr>
                <a:t>：公众和政府日益重视隐私保护</a:t>
              </a:r>
            </a:p>
          </p:txBody>
        </p:sp>
        <p:pic>
          <p:nvPicPr>
            <p:cNvPr id="27" name="图片占位符 10">
              <a:extLst>
                <a:ext uri="{FF2B5EF4-FFF2-40B4-BE49-F238E27FC236}">
                  <a16:creationId xmlns:a16="http://schemas.microsoft.com/office/drawing/2014/main" id="{6D897DF0-95F9-469E-A27B-DA1FDCB0C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7" t="12654" r="31800" b="16983"/>
            <a:stretch/>
          </p:blipFill>
          <p:spPr>
            <a:xfrm>
              <a:off x="1709917" y="1465464"/>
              <a:ext cx="1087200" cy="1087200"/>
            </a:xfrm>
            <a:custGeom>
              <a:avLst/>
              <a:gdLst>
                <a:gd name="connsiteX0" fmla="*/ 897241 w 4999205"/>
                <a:gd name="connsiteY0" fmla="*/ 349012 h 2498048"/>
                <a:gd name="connsiteX1" fmla="*/ 1794482 w 4999205"/>
                <a:gd name="connsiteY1" fmla="*/ 1246253 h 2498048"/>
                <a:gd name="connsiteX2" fmla="*/ 897241 w 4999205"/>
                <a:gd name="connsiteY2" fmla="*/ 2143494 h 2498048"/>
                <a:gd name="connsiteX3" fmla="*/ 0 w 4999205"/>
                <a:gd name="connsiteY3" fmla="*/ 1246253 h 2498048"/>
                <a:gd name="connsiteX4" fmla="*/ 897241 w 4999205"/>
                <a:gd name="connsiteY4" fmla="*/ 349012 h 2498048"/>
                <a:gd name="connsiteX5" fmla="*/ 3750181 w 4999205"/>
                <a:gd name="connsiteY5" fmla="*/ 0 h 2498048"/>
                <a:gd name="connsiteX6" fmla="*/ 4277993 w 4999205"/>
                <a:gd name="connsiteY6" fmla="*/ 218627 h 2498048"/>
                <a:gd name="connsiteX7" fmla="*/ 4780578 w 4999205"/>
                <a:gd name="connsiteY7" fmla="*/ 721212 h 2498048"/>
                <a:gd name="connsiteX8" fmla="*/ 4780578 w 4999205"/>
                <a:gd name="connsiteY8" fmla="*/ 1776836 h 2498048"/>
                <a:gd name="connsiteX9" fmla="*/ 4277993 w 4999205"/>
                <a:gd name="connsiteY9" fmla="*/ 2279421 h 2498048"/>
                <a:gd name="connsiteX10" fmla="*/ 3222369 w 4999205"/>
                <a:gd name="connsiteY10" fmla="*/ 2279421 h 2498048"/>
                <a:gd name="connsiteX11" fmla="*/ 2719785 w 4999205"/>
                <a:gd name="connsiteY11" fmla="*/ 1776836 h 2498048"/>
                <a:gd name="connsiteX12" fmla="*/ 2719785 w 4999205"/>
                <a:gd name="connsiteY12" fmla="*/ 721212 h 2498048"/>
                <a:gd name="connsiteX13" fmla="*/ 3222369 w 4999205"/>
                <a:gd name="connsiteY13" fmla="*/ 218627 h 2498048"/>
                <a:gd name="connsiteX14" fmla="*/ 3750181 w 4999205"/>
                <a:gd name="connsiteY14" fmla="*/ 0 h 2498048"/>
                <a:gd name="connsiteX0" fmla="*/ 24941 w 5024146"/>
                <a:gd name="connsiteY0" fmla="*/ 1246253 h 2498048"/>
                <a:gd name="connsiteX1" fmla="*/ 1819423 w 5024146"/>
                <a:gd name="connsiteY1" fmla="*/ 1246253 h 2498048"/>
                <a:gd name="connsiteX2" fmla="*/ 922182 w 5024146"/>
                <a:gd name="connsiteY2" fmla="*/ 2143494 h 2498048"/>
                <a:gd name="connsiteX3" fmla="*/ 24941 w 5024146"/>
                <a:gd name="connsiteY3" fmla="*/ 1246253 h 2498048"/>
                <a:gd name="connsiteX4" fmla="*/ 3775122 w 5024146"/>
                <a:gd name="connsiteY4" fmla="*/ 0 h 2498048"/>
                <a:gd name="connsiteX5" fmla="*/ 4302934 w 5024146"/>
                <a:gd name="connsiteY5" fmla="*/ 218627 h 2498048"/>
                <a:gd name="connsiteX6" fmla="*/ 4805519 w 5024146"/>
                <a:gd name="connsiteY6" fmla="*/ 721212 h 2498048"/>
                <a:gd name="connsiteX7" fmla="*/ 4805519 w 5024146"/>
                <a:gd name="connsiteY7" fmla="*/ 1776836 h 2498048"/>
                <a:gd name="connsiteX8" fmla="*/ 4302934 w 5024146"/>
                <a:gd name="connsiteY8" fmla="*/ 2279421 h 2498048"/>
                <a:gd name="connsiteX9" fmla="*/ 3247310 w 5024146"/>
                <a:gd name="connsiteY9" fmla="*/ 2279421 h 2498048"/>
                <a:gd name="connsiteX10" fmla="*/ 2744726 w 5024146"/>
                <a:gd name="connsiteY10" fmla="*/ 1776836 h 2498048"/>
                <a:gd name="connsiteX11" fmla="*/ 2744726 w 5024146"/>
                <a:gd name="connsiteY11" fmla="*/ 721212 h 2498048"/>
                <a:gd name="connsiteX12" fmla="*/ 3247310 w 5024146"/>
                <a:gd name="connsiteY12" fmla="*/ 218627 h 2498048"/>
                <a:gd name="connsiteX13" fmla="*/ 3775122 w 5024146"/>
                <a:gd name="connsiteY13" fmla="*/ 0 h 2498048"/>
                <a:gd name="connsiteX0" fmla="*/ 24941 w 5024146"/>
                <a:gd name="connsiteY0" fmla="*/ 1246253 h 2498048"/>
                <a:gd name="connsiteX1" fmla="*/ 922182 w 5024146"/>
                <a:gd name="connsiteY1" fmla="*/ 2143494 h 2498048"/>
                <a:gd name="connsiteX2" fmla="*/ 24941 w 5024146"/>
                <a:gd name="connsiteY2" fmla="*/ 1246253 h 2498048"/>
                <a:gd name="connsiteX3" fmla="*/ 3775122 w 5024146"/>
                <a:gd name="connsiteY3" fmla="*/ 0 h 2498048"/>
                <a:gd name="connsiteX4" fmla="*/ 4302934 w 5024146"/>
                <a:gd name="connsiteY4" fmla="*/ 218627 h 2498048"/>
                <a:gd name="connsiteX5" fmla="*/ 4805519 w 5024146"/>
                <a:gd name="connsiteY5" fmla="*/ 721212 h 2498048"/>
                <a:gd name="connsiteX6" fmla="*/ 4805519 w 5024146"/>
                <a:gd name="connsiteY6" fmla="*/ 1776836 h 2498048"/>
                <a:gd name="connsiteX7" fmla="*/ 4302934 w 5024146"/>
                <a:gd name="connsiteY7" fmla="*/ 2279421 h 2498048"/>
                <a:gd name="connsiteX8" fmla="*/ 3247310 w 5024146"/>
                <a:gd name="connsiteY8" fmla="*/ 2279421 h 2498048"/>
                <a:gd name="connsiteX9" fmla="*/ 2744726 w 5024146"/>
                <a:gd name="connsiteY9" fmla="*/ 1776836 h 2498048"/>
                <a:gd name="connsiteX10" fmla="*/ 2744726 w 5024146"/>
                <a:gd name="connsiteY10" fmla="*/ 721212 h 2498048"/>
                <a:gd name="connsiteX11" fmla="*/ 3247310 w 5024146"/>
                <a:gd name="connsiteY11" fmla="*/ 218627 h 2498048"/>
                <a:gd name="connsiteX12" fmla="*/ 3775122 w 5024146"/>
                <a:gd name="connsiteY12" fmla="*/ 0 h 2498048"/>
                <a:gd name="connsiteX0" fmla="*/ 1249024 w 2498048"/>
                <a:gd name="connsiteY0" fmla="*/ 0 h 2498048"/>
                <a:gd name="connsiteX1" fmla="*/ 1776836 w 2498048"/>
                <a:gd name="connsiteY1" fmla="*/ 218627 h 2498048"/>
                <a:gd name="connsiteX2" fmla="*/ 2279421 w 2498048"/>
                <a:gd name="connsiteY2" fmla="*/ 721212 h 2498048"/>
                <a:gd name="connsiteX3" fmla="*/ 2279421 w 2498048"/>
                <a:gd name="connsiteY3" fmla="*/ 1776836 h 2498048"/>
                <a:gd name="connsiteX4" fmla="*/ 1776836 w 2498048"/>
                <a:gd name="connsiteY4" fmla="*/ 2279421 h 2498048"/>
                <a:gd name="connsiteX5" fmla="*/ 721212 w 2498048"/>
                <a:gd name="connsiteY5" fmla="*/ 2279421 h 2498048"/>
                <a:gd name="connsiteX6" fmla="*/ 218628 w 2498048"/>
                <a:gd name="connsiteY6" fmla="*/ 1776836 h 2498048"/>
                <a:gd name="connsiteX7" fmla="*/ 218628 w 2498048"/>
                <a:gd name="connsiteY7" fmla="*/ 721212 h 2498048"/>
                <a:gd name="connsiteX8" fmla="*/ 721212 w 2498048"/>
                <a:gd name="connsiteY8" fmla="*/ 218627 h 2498048"/>
                <a:gd name="connsiteX9" fmla="*/ 1249024 w 2498048"/>
                <a:gd name="connsiteY9" fmla="*/ 0 h 249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8048" h="2498048">
                  <a:moveTo>
                    <a:pt x="1249024" y="0"/>
                  </a:moveTo>
                  <a:cubicBezTo>
                    <a:pt x="1440055" y="0"/>
                    <a:pt x="1631085" y="72876"/>
                    <a:pt x="1776836" y="218627"/>
                  </a:cubicBezTo>
                  <a:lnTo>
                    <a:pt x="2279421" y="721212"/>
                  </a:lnTo>
                  <a:cubicBezTo>
                    <a:pt x="2570924" y="1012715"/>
                    <a:pt x="2570924" y="1485334"/>
                    <a:pt x="2279421" y="1776836"/>
                  </a:cubicBezTo>
                  <a:lnTo>
                    <a:pt x="1776836" y="2279421"/>
                  </a:lnTo>
                  <a:cubicBezTo>
                    <a:pt x="1485334" y="2570924"/>
                    <a:pt x="1012715" y="2570924"/>
                    <a:pt x="721212" y="2279421"/>
                  </a:cubicBezTo>
                  <a:lnTo>
                    <a:pt x="218628" y="1776836"/>
                  </a:lnTo>
                  <a:cubicBezTo>
                    <a:pt x="-72875" y="1485334"/>
                    <a:pt x="-72875" y="1012715"/>
                    <a:pt x="218628" y="721212"/>
                  </a:cubicBezTo>
                  <a:lnTo>
                    <a:pt x="721212" y="218627"/>
                  </a:lnTo>
                  <a:cubicBezTo>
                    <a:pt x="866963" y="72876"/>
                    <a:pt x="1057994" y="0"/>
                    <a:pt x="1249024" y="0"/>
                  </a:cubicBezTo>
                  <a:close/>
                </a:path>
              </a:pathLst>
            </a:custGeo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677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联邦学习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Picture 7" descr="https://miro.medium.com/max/2040/1*HaH611vAy2eB1e42vz3X4g.png">
            <a:extLst>
              <a:ext uri="{FF2B5EF4-FFF2-40B4-BE49-F238E27FC236}">
                <a16:creationId xmlns:a16="http://schemas.microsoft.com/office/drawing/2014/main" id="{12EC63C7-3F5D-4C5C-AB00-469B53E54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2" t="18081" r="2774" b="1724"/>
          <a:stretch/>
        </p:blipFill>
        <p:spPr bwMode="auto">
          <a:xfrm>
            <a:off x="1768948" y="981304"/>
            <a:ext cx="8624993" cy="37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AB9BA7F-04D9-44F0-BF7C-E740A4513483}"/>
              </a:ext>
            </a:extLst>
          </p:cNvPr>
          <p:cNvSpPr/>
          <p:nvPr/>
        </p:nvSpPr>
        <p:spPr>
          <a:xfrm>
            <a:off x="3222919" y="4843563"/>
            <a:ext cx="6096000" cy="4730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7175" lvl="2" indent="-3429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宋体" panose="02010600030101010101" pitchFamily="2" charset="-122"/>
              </a:rPr>
              <a:t>数据保留在本地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C2DCF58-4277-414B-9CC5-05E1C2248F56}"/>
              </a:ext>
            </a:extLst>
          </p:cNvPr>
          <p:cNvSpPr/>
          <p:nvPr/>
        </p:nvSpPr>
        <p:spPr>
          <a:xfrm>
            <a:off x="3222919" y="5496706"/>
            <a:ext cx="6096000" cy="4730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27175" lvl="2" indent="-34290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宋体" panose="02010600030101010101" pitchFamily="2" charset="-122"/>
              </a:rPr>
              <a:t>充分利用算力资源</a:t>
            </a:r>
          </a:p>
        </p:txBody>
      </p:sp>
    </p:spTree>
    <p:extLst>
      <p:ext uri="{BB962C8B-B14F-4D97-AF65-F5344CB8AC3E}">
        <p14:creationId xmlns:p14="http://schemas.microsoft.com/office/powerpoint/2010/main" val="206423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知识蒸馏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66" descr="知识蒸馏（Knowledge Distillation）简述（一）">
            <a:extLst>
              <a:ext uri="{FF2B5EF4-FFF2-40B4-BE49-F238E27FC236}">
                <a16:creationId xmlns:a16="http://schemas.microsoft.com/office/drawing/2014/main" id="{92B46A4D-B57C-472D-9BC0-B818A06D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26" y="1164343"/>
            <a:ext cx="7943006" cy="49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4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圖片 4">
            <a:extLst>
              <a:ext uri="{FF2B5EF4-FFF2-40B4-BE49-F238E27FC236}">
                <a16:creationId xmlns:a16="http://schemas.microsoft.com/office/drawing/2014/main" id="{620127C8-932E-42A1-B41B-DD9320F1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87" y="4863114"/>
            <a:ext cx="946724" cy="96404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68F502A-367B-44CF-9657-127E6B391ACD}"/>
              </a:ext>
            </a:extLst>
          </p:cNvPr>
          <p:cNvSpPr/>
          <p:nvPr/>
        </p:nvSpPr>
        <p:spPr>
          <a:xfrm>
            <a:off x="3602563" y="2962687"/>
            <a:ext cx="2267376" cy="13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Teacher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(Large)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箭號: 向右 7">
            <a:extLst>
              <a:ext uri="{FF2B5EF4-FFF2-40B4-BE49-F238E27FC236}">
                <a16:creationId xmlns:a16="http://schemas.microsoft.com/office/drawing/2014/main" id="{F2A785CC-BA6E-4E16-93E7-06A5ADD6A964}"/>
              </a:ext>
            </a:extLst>
          </p:cNvPr>
          <p:cNvSpPr/>
          <p:nvPr/>
        </p:nvSpPr>
        <p:spPr>
          <a:xfrm rot="16200000">
            <a:off x="4432236" y="4266886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箭號: 向右 8">
            <a:extLst>
              <a:ext uri="{FF2B5EF4-FFF2-40B4-BE49-F238E27FC236}">
                <a16:creationId xmlns:a16="http://schemas.microsoft.com/office/drawing/2014/main" id="{E3B0A88E-4BE2-4CFC-9D18-0723CEDF0BBE}"/>
              </a:ext>
            </a:extLst>
          </p:cNvPr>
          <p:cNvSpPr/>
          <p:nvPr/>
        </p:nvSpPr>
        <p:spPr>
          <a:xfrm rot="16200000">
            <a:off x="4432235" y="2298991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9">
            <a:extLst>
              <a:ext uri="{FF2B5EF4-FFF2-40B4-BE49-F238E27FC236}">
                <a16:creationId xmlns:a16="http://schemas.microsoft.com/office/drawing/2014/main" id="{A9FB7042-88A7-4F88-8CE0-10A704A5B75F}"/>
              </a:ext>
            </a:extLst>
          </p:cNvPr>
          <p:cNvSpPr txBox="1"/>
          <p:nvPr/>
        </p:nvSpPr>
        <p:spPr>
          <a:xfrm>
            <a:off x="2440513" y="1819105"/>
            <a:ext cx="455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“1”: 0.7, “7”: 0.2. “9”: 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CCF9B3-8EB1-4810-A8F3-FEC27CFFD45C}"/>
              </a:ext>
            </a:extLst>
          </p:cNvPr>
          <p:cNvSpPr/>
          <p:nvPr/>
        </p:nvSpPr>
        <p:spPr>
          <a:xfrm>
            <a:off x="7231834" y="2983134"/>
            <a:ext cx="2267376" cy="130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Student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Small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箭號: 向右 12">
            <a:extLst>
              <a:ext uri="{FF2B5EF4-FFF2-40B4-BE49-F238E27FC236}">
                <a16:creationId xmlns:a16="http://schemas.microsoft.com/office/drawing/2014/main" id="{03946030-0671-41D2-96B0-028DB0FD46D1}"/>
              </a:ext>
            </a:extLst>
          </p:cNvPr>
          <p:cNvSpPr/>
          <p:nvPr/>
        </p:nvSpPr>
        <p:spPr>
          <a:xfrm rot="16200000">
            <a:off x="8061507" y="4287333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箭號: 向右 13">
            <a:extLst>
              <a:ext uri="{FF2B5EF4-FFF2-40B4-BE49-F238E27FC236}">
                <a16:creationId xmlns:a16="http://schemas.microsoft.com/office/drawing/2014/main" id="{11809D1C-E9B5-4BCA-A4D7-2EF0AC6FB777}"/>
              </a:ext>
            </a:extLst>
          </p:cNvPr>
          <p:cNvSpPr/>
          <p:nvPr/>
        </p:nvSpPr>
        <p:spPr>
          <a:xfrm rot="16200000">
            <a:off x="8061506" y="2319438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14">
            <a:extLst>
              <a:ext uri="{FF2B5EF4-FFF2-40B4-BE49-F238E27FC236}">
                <a16:creationId xmlns:a16="http://schemas.microsoft.com/office/drawing/2014/main" id="{307228B2-E8D7-4F90-AEE5-2B24FF97E02A}"/>
              </a:ext>
            </a:extLst>
          </p:cNvPr>
          <p:cNvSpPr txBox="1"/>
          <p:nvPr/>
        </p:nvSpPr>
        <p:spPr>
          <a:xfrm>
            <a:off x="7684605" y="1823969"/>
            <a:ext cx="13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箭號: 左-右雙向 15">
            <a:extLst>
              <a:ext uri="{FF2B5EF4-FFF2-40B4-BE49-F238E27FC236}">
                <a16:creationId xmlns:a16="http://schemas.microsoft.com/office/drawing/2014/main" id="{78FE8A7F-D3A4-459F-B786-E43C67AF1EEA}"/>
              </a:ext>
            </a:extLst>
          </p:cNvPr>
          <p:cNvSpPr/>
          <p:nvPr/>
        </p:nvSpPr>
        <p:spPr>
          <a:xfrm>
            <a:off x="6550919" y="1862069"/>
            <a:ext cx="1361829" cy="4187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4" name="圖片 16">
            <a:extLst>
              <a:ext uri="{FF2B5EF4-FFF2-40B4-BE49-F238E27FC236}">
                <a16:creationId xmlns:a16="http://schemas.microsoft.com/office/drawing/2014/main" id="{7320A9DE-F5E4-4498-85BE-E5169501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157" y="4815274"/>
            <a:ext cx="946724" cy="964042"/>
          </a:xfrm>
          <a:prstGeom prst="rect">
            <a:avLst/>
          </a:prstGeom>
        </p:spPr>
      </p:pic>
      <p:sp>
        <p:nvSpPr>
          <p:cNvPr id="35" name="文字方塊 17">
            <a:extLst>
              <a:ext uri="{FF2B5EF4-FFF2-40B4-BE49-F238E27FC236}">
                <a16:creationId xmlns:a16="http://schemas.microsoft.com/office/drawing/2014/main" id="{99AEDAAB-2CAD-42BC-8B64-D27DB342D285}"/>
              </a:ext>
            </a:extLst>
          </p:cNvPr>
          <p:cNvSpPr txBox="1"/>
          <p:nvPr/>
        </p:nvSpPr>
        <p:spPr>
          <a:xfrm>
            <a:off x="3712894" y="1361905"/>
            <a:ext cx="2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target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18">
            <a:extLst>
              <a:ext uri="{FF2B5EF4-FFF2-40B4-BE49-F238E27FC236}">
                <a16:creationId xmlns:a16="http://schemas.microsoft.com/office/drawing/2014/main" id="{4D054E96-CCE8-4E06-B826-C28CAAB22248}"/>
              </a:ext>
            </a:extLst>
          </p:cNvPr>
          <p:cNvSpPr txBox="1"/>
          <p:nvPr/>
        </p:nvSpPr>
        <p:spPr>
          <a:xfrm>
            <a:off x="6162149" y="1030844"/>
            <a:ext cx="220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Cross-entropy minimization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2">
            <a:extLst>
              <a:ext uri="{FF2B5EF4-FFF2-40B4-BE49-F238E27FC236}">
                <a16:creationId xmlns:a16="http://schemas.microsoft.com/office/drawing/2014/main" id="{8D711BF3-87F9-460C-B143-9A6E56C86C3D}"/>
              </a:ext>
            </a:extLst>
          </p:cNvPr>
          <p:cNvSpPr txBox="1"/>
          <p:nvPr/>
        </p:nvSpPr>
        <p:spPr>
          <a:xfrm>
            <a:off x="1372131" y="4557558"/>
            <a:ext cx="2618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FF0000"/>
                </a:solidFill>
              </a:rPr>
              <a:t>Providing the information that “1” is similar to “7”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F5D71628-C583-4F54-BF4D-65B65B47F45E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知识蒸馏</a:t>
            </a:r>
          </a:p>
        </p:txBody>
      </p:sp>
    </p:spTree>
    <p:extLst>
      <p:ext uri="{BB962C8B-B14F-4D97-AF65-F5344CB8AC3E}">
        <p14:creationId xmlns:p14="http://schemas.microsoft.com/office/powerpoint/2010/main" val="274870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1099996"/>
            <a:ext cx="10830560" cy="589165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51421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群組 2">
            <a:extLst>
              <a:ext uri="{FF2B5EF4-FFF2-40B4-BE49-F238E27FC236}">
                <a16:creationId xmlns:a16="http://schemas.microsoft.com/office/drawing/2014/main" id="{7937C90E-F9B9-45DC-8D2A-3982E8F62074}"/>
              </a:ext>
            </a:extLst>
          </p:cNvPr>
          <p:cNvGrpSpPr/>
          <p:nvPr/>
        </p:nvGrpSpPr>
        <p:grpSpPr>
          <a:xfrm>
            <a:off x="3459156" y="2837027"/>
            <a:ext cx="2688114" cy="1596412"/>
            <a:chOff x="-624711" y="3947305"/>
            <a:chExt cx="2688114" cy="159641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874488D-3B69-4223-BC55-0AFD842075FF}"/>
                </a:ext>
              </a:extLst>
            </p:cNvPr>
            <p:cNvSpPr/>
            <p:nvPr/>
          </p:nvSpPr>
          <p:spPr>
            <a:xfrm>
              <a:off x="-624711" y="3947305"/>
              <a:ext cx="2267376" cy="130419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Model 1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BEB4CC6-6805-4F87-8E86-0D2F60D57245}"/>
                </a:ext>
              </a:extLst>
            </p:cNvPr>
            <p:cNvSpPr/>
            <p:nvPr/>
          </p:nvSpPr>
          <p:spPr>
            <a:xfrm>
              <a:off x="-450513" y="4088905"/>
              <a:ext cx="2267376" cy="130419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Model 2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CBE8FDF-5CE8-4647-850A-5BA33A5A53F6}"/>
                </a:ext>
              </a:extLst>
            </p:cNvPr>
            <p:cNvSpPr/>
            <p:nvPr/>
          </p:nvSpPr>
          <p:spPr>
            <a:xfrm>
              <a:off x="-203973" y="4239518"/>
              <a:ext cx="2267376" cy="13041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N Networks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66" name="圖片 4">
            <a:extLst>
              <a:ext uri="{FF2B5EF4-FFF2-40B4-BE49-F238E27FC236}">
                <a16:creationId xmlns:a16="http://schemas.microsoft.com/office/drawing/2014/main" id="{516D7A5E-9807-43AB-9916-2D092AB7B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99" y="4863114"/>
            <a:ext cx="946724" cy="964042"/>
          </a:xfrm>
          <a:prstGeom prst="rect">
            <a:avLst/>
          </a:prstGeom>
        </p:spPr>
      </p:pic>
      <p:sp>
        <p:nvSpPr>
          <p:cNvPr id="67" name="箭號: 向右 7">
            <a:extLst>
              <a:ext uri="{FF2B5EF4-FFF2-40B4-BE49-F238E27FC236}">
                <a16:creationId xmlns:a16="http://schemas.microsoft.com/office/drawing/2014/main" id="{9B0FB371-DC9D-4A2C-830C-4ECDAC3113C5}"/>
              </a:ext>
            </a:extLst>
          </p:cNvPr>
          <p:cNvSpPr/>
          <p:nvPr/>
        </p:nvSpPr>
        <p:spPr>
          <a:xfrm rot="16200000">
            <a:off x="4513148" y="4266886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箭號: 向右 8">
            <a:extLst>
              <a:ext uri="{FF2B5EF4-FFF2-40B4-BE49-F238E27FC236}">
                <a16:creationId xmlns:a16="http://schemas.microsoft.com/office/drawing/2014/main" id="{CD902CED-3332-419E-8C6B-AFCB8ED0C455}"/>
              </a:ext>
            </a:extLst>
          </p:cNvPr>
          <p:cNvSpPr/>
          <p:nvPr/>
        </p:nvSpPr>
        <p:spPr>
          <a:xfrm rot="16200000">
            <a:off x="4513147" y="2298991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文字方塊 9">
            <a:extLst>
              <a:ext uri="{FF2B5EF4-FFF2-40B4-BE49-F238E27FC236}">
                <a16:creationId xmlns:a16="http://schemas.microsoft.com/office/drawing/2014/main" id="{5DC0BFD4-9965-48A9-BEC8-0925F39EE29D}"/>
              </a:ext>
            </a:extLst>
          </p:cNvPr>
          <p:cNvSpPr txBox="1"/>
          <p:nvPr/>
        </p:nvSpPr>
        <p:spPr>
          <a:xfrm>
            <a:off x="2521425" y="1819105"/>
            <a:ext cx="455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“1”: 0.7, “7”: 0.2. “9”: 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E3C80A2-E863-4D70-92B4-BC3FDA183B52}"/>
              </a:ext>
            </a:extLst>
          </p:cNvPr>
          <p:cNvSpPr/>
          <p:nvPr/>
        </p:nvSpPr>
        <p:spPr>
          <a:xfrm>
            <a:off x="7312746" y="2983134"/>
            <a:ext cx="2267376" cy="130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Student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Small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箭號: 向右 12">
            <a:extLst>
              <a:ext uri="{FF2B5EF4-FFF2-40B4-BE49-F238E27FC236}">
                <a16:creationId xmlns:a16="http://schemas.microsoft.com/office/drawing/2014/main" id="{45E7C285-56B7-42F9-A531-69B8F346BBF0}"/>
              </a:ext>
            </a:extLst>
          </p:cNvPr>
          <p:cNvSpPr/>
          <p:nvPr/>
        </p:nvSpPr>
        <p:spPr>
          <a:xfrm rot="16200000">
            <a:off x="8142419" y="4287333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箭號: 向右 13">
            <a:extLst>
              <a:ext uri="{FF2B5EF4-FFF2-40B4-BE49-F238E27FC236}">
                <a16:creationId xmlns:a16="http://schemas.microsoft.com/office/drawing/2014/main" id="{A19A4858-3F44-4B73-9FAE-3A00E224524F}"/>
              </a:ext>
            </a:extLst>
          </p:cNvPr>
          <p:cNvSpPr/>
          <p:nvPr/>
        </p:nvSpPr>
        <p:spPr>
          <a:xfrm rot="16200000">
            <a:off x="8142418" y="2319438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14">
            <a:extLst>
              <a:ext uri="{FF2B5EF4-FFF2-40B4-BE49-F238E27FC236}">
                <a16:creationId xmlns:a16="http://schemas.microsoft.com/office/drawing/2014/main" id="{942F10D9-171F-4018-AD9F-CFD363941F32}"/>
              </a:ext>
            </a:extLst>
          </p:cNvPr>
          <p:cNvSpPr txBox="1"/>
          <p:nvPr/>
        </p:nvSpPr>
        <p:spPr>
          <a:xfrm>
            <a:off x="7765517" y="1823969"/>
            <a:ext cx="13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箭號: 左-右雙向 15">
            <a:extLst>
              <a:ext uri="{FF2B5EF4-FFF2-40B4-BE49-F238E27FC236}">
                <a16:creationId xmlns:a16="http://schemas.microsoft.com/office/drawing/2014/main" id="{0EBCBBDA-1635-4DBD-AB53-4AC53AAF90C7}"/>
              </a:ext>
            </a:extLst>
          </p:cNvPr>
          <p:cNvSpPr/>
          <p:nvPr/>
        </p:nvSpPr>
        <p:spPr>
          <a:xfrm>
            <a:off x="6631831" y="1862069"/>
            <a:ext cx="1361829" cy="4187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5" name="圖片 16">
            <a:extLst>
              <a:ext uri="{FF2B5EF4-FFF2-40B4-BE49-F238E27FC236}">
                <a16:creationId xmlns:a16="http://schemas.microsoft.com/office/drawing/2014/main" id="{AEABA94F-E585-4C9B-BEA4-C06BE9E56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69" y="4815274"/>
            <a:ext cx="946724" cy="964042"/>
          </a:xfrm>
          <a:prstGeom prst="rect">
            <a:avLst/>
          </a:prstGeom>
        </p:spPr>
      </p:pic>
      <p:sp>
        <p:nvSpPr>
          <p:cNvPr id="76" name="文字方塊 17">
            <a:extLst>
              <a:ext uri="{FF2B5EF4-FFF2-40B4-BE49-F238E27FC236}">
                <a16:creationId xmlns:a16="http://schemas.microsoft.com/office/drawing/2014/main" id="{A44DEA91-DDBC-4472-A9D3-9637186D52CB}"/>
              </a:ext>
            </a:extLst>
          </p:cNvPr>
          <p:cNvSpPr txBox="1"/>
          <p:nvPr/>
        </p:nvSpPr>
        <p:spPr>
          <a:xfrm>
            <a:off x="3793806" y="1361905"/>
            <a:ext cx="2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target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文字方塊 18">
            <a:extLst>
              <a:ext uri="{FF2B5EF4-FFF2-40B4-BE49-F238E27FC236}">
                <a16:creationId xmlns:a16="http://schemas.microsoft.com/office/drawing/2014/main" id="{74BD853C-32A0-426C-9827-C81B643BA083}"/>
              </a:ext>
            </a:extLst>
          </p:cNvPr>
          <p:cNvSpPr txBox="1"/>
          <p:nvPr/>
        </p:nvSpPr>
        <p:spPr>
          <a:xfrm>
            <a:off x="6243061" y="1030844"/>
            <a:ext cx="220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Cross-entropy minimization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5">
            <a:extLst>
              <a:ext uri="{FF2B5EF4-FFF2-40B4-BE49-F238E27FC236}">
                <a16:creationId xmlns:a16="http://schemas.microsoft.com/office/drawing/2014/main" id="{F3177A50-3CCF-4A66-A6B7-7E7BC481E207}"/>
              </a:ext>
            </a:extLst>
          </p:cNvPr>
          <p:cNvSpPr txBox="1"/>
          <p:nvPr/>
        </p:nvSpPr>
        <p:spPr>
          <a:xfrm>
            <a:off x="2038908" y="4127838"/>
            <a:ext cx="173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solidFill>
                  <a:srgbClr val="0000FF"/>
                </a:solidFill>
              </a:rPr>
              <a:t>Ensemble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9" name="文字方塊 22">
            <a:extLst>
              <a:ext uri="{FF2B5EF4-FFF2-40B4-BE49-F238E27FC236}">
                <a16:creationId xmlns:a16="http://schemas.microsoft.com/office/drawing/2014/main" id="{65AEE7B5-F1BC-4FE4-A864-40C409EA056A}"/>
              </a:ext>
            </a:extLst>
          </p:cNvPr>
          <p:cNvSpPr txBox="1"/>
          <p:nvPr/>
        </p:nvSpPr>
        <p:spPr>
          <a:xfrm>
            <a:off x="1153787" y="2517885"/>
            <a:ext cx="226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/>
              <a:t>Average of a set of models</a:t>
            </a:r>
            <a:endParaRPr lang="zh-TW" altLang="en-US" sz="28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C6E71C2-A07B-4F49-8F40-EB8AE92F8248}"/>
              </a:ext>
            </a:extLst>
          </p:cNvPr>
          <p:cNvSpPr/>
          <p:nvPr/>
        </p:nvSpPr>
        <p:spPr>
          <a:xfrm>
            <a:off x="3134872" y="1806405"/>
            <a:ext cx="3378200" cy="4680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cxnSp>
        <p:nvCxnSpPr>
          <p:cNvPr id="81" name="直線單箭頭接點 24">
            <a:extLst>
              <a:ext uri="{FF2B5EF4-FFF2-40B4-BE49-F238E27FC236}">
                <a16:creationId xmlns:a16="http://schemas.microsoft.com/office/drawing/2014/main" id="{AB047C27-2A65-4E2C-B666-73C5E133DBCA}"/>
              </a:ext>
            </a:extLst>
          </p:cNvPr>
          <p:cNvCxnSpPr>
            <a:cxnSpLocks/>
            <a:stCxn id="80" idx="1"/>
            <a:endCxn id="79" idx="0"/>
          </p:cNvCxnSpPr>
          <p:nvPr/>
        </p:nvCxnSpPr>
        <p:spPr>
          <a:xfrm flipH="1">
            <a:off x="2287475" y="2040447"/>
            <a:ext cx="847397" cy="47743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1">
            <a:extLst>
              <a:ext uri="{FF2B5EF4-FFF2-40B4-BE49-F238E27FC236}">
                <a16:creationId xmlns:a16="http://schemas.microsoft.com/office/drawing/2014/main" id="{4CEF8F00-D632-435E-9D78-A315B05365B5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知识蒸馏</a:t>
            </a:r>
          </a:p>
        </p:txBody>
      </p:sp>
    </p:spTree>
    <p:extLst>
      <p:ext uri="{BB962C8B-B14F-4D97-AF65-F5344CB8AC3E}">
        <p14:creationId xmlns:p14="http://schemas.microsoft.com/office/powerpoint/2010/main" val="404146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F5E469-ED78-4636-B4FE-329189D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9" y="886932"/>
            <a:ext cx="10830560" cy="58916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43360E2-A210-4E86-A061-168DBB9FAC86}"/>
              </a:ext>
            </a:extLst>
          </p:cNvPr>
          <p:cNvSpPr txBox="1">
            <a:spLocks/>
          </p:cNvSpPr>
          <p:nvPr/>
        </p:nvSpPr>
        <p:spPr>
          <a:xfrm>
            <a:off x="838200" y="1520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6FC7D5"/>
                </a:solidFill>
                <a:latin typeface="+mn-ea"/>
                <a:ea typeface="+mn-ea"/>
                <a:cs typeface="Arial" panose="020B0604020202020204" pitchFamily="34" charset="0"/>
              </a:rPr>
              <a:t>差分隐私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F5A063-C498-4CB1-9BF5-F679A86B36E1}"/>
              </a:ext>
            </a:extLst>
          </p:cNvPr>
          <p:cNvCxnSpPr>
            <a:cxnSpLocks/>
          </p:cNvCxnSpPr>
          <p:nvPr/>
        </p:nvCxnSpPr>
        <p:spPr>
          <a:xfrm>
            <a:off x="0" y="886932"/>
            <a:ext cx="121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差分隐私（一） Differential Privacy 简介">
            <a:extLst>
              <a:ext uri="{FF2B5EF4-FFF2-40B4-BE49-F238E27FC236}">
                <a16:creationId xmlns:a16="http://schemas.microsoft.com/office/drawing/2014/main" id="{19268B62-4016-40CD-89F6-6DE0A38E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9" y="1835322"/>
            <a:ext cx="6283220" cy="37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7309CB-A0A6-4BB6-B867-9D6DE3B4C5B4}"/>
              </a:ext>
            </a:extLst>
          </p:cNvPr>
          <p:cNvSpPr/>
          <p:nvPr/>
        </p:nvSpPr>
        <p:spPr>
          <a:xfrm>
            <a:off x="7361807" y="1649896"/>
            <a:ext cx="399199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假设有一个婚恋数据库：</a:t>
            </a:r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个单身</a:t>
            </a:r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8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个已婚，只能查有多少人单身。</a:t>
            </a:r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1.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第一次查询发现，</a:t>
            </a:r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个人单身；</a:t>
            </a:r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2.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张三跑去登记了自己婚姻状况</a:t>
            </a:r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endParaRPr lang="en-US" altLang="zh-CN" sz="2000" dirty="0">
              <a:solidFill>
                <a:srgbClr val="121212"/>
              </a:solidFill>
              <a:latin typeface="+mn-ea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3.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第二次查询，发现</a:t>
            </a:r>
            <a:r>
              <a:rPr lang="en-US" altLang="zh-CN" sz="2000" dirty="0">
                <a:solidFill>
                  <a:srgbClr val="121212"/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rgbClr val="121212"/>
                </a:solidFill>
                <a:latin typeface="+mn-ea"/>
              </a:rPr>
              <a:t>个人单身。所以可以推出张三单身。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261</Words>
  <Application>Microsoft Office PowerPoint</Application>
  <PresentationFormat>宽屏</PresentationFormat>
  <Paragraphs>62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新細明體</vt:lpstr>
      <vt:lpstr>等线</vt:lpstr>
      <vt:lpstr>等线 Light</vt:lpstr>
      <vt:lpstr>华光黑体_CNKI</vt:lpstr>
      <vt:lpstr>宋体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W.M LEE</dc:creator>
  <cp:lastModifiedBy>admin</cp:lastModifiedBy>
  <cp:revision>213</cp:revision>
  <dcterms:created xsi:type="dcterms:W3CDTF">2020-06-20T14:14:21Z</dcterms:created>
  <dcterms:modified xsi:type="dcterms:W3CDTF">2021-06-11T11:55:59Z</dcterms:modified>
</cp:coreProperties>
</file>